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7"/>
  </p:notesMasterIdLst>
  <p:sldIdLst>
    <p:sldId id="256" r:id="rId2"/>
    <p:sldId id="258" r:id="rId3"/>
    <p:sldId id="262" r:id="rId4"/>
    <p:sldId id="300" r:id="rId5"/>
    <p:sldId id="259" r:id="rId6"/>
    <p:sldId id="298" r:id="rId7"/>
    <p:sldId id="268" r:id="rId8"/>
    <p:sldId id="297" r:id="rId9"/>
    <p:sldId id="304" r:id="rId10"/>
    <p:sldId id="274" r:id="rId11"/>
    <p:sldId id="313" r:id="rId12"/>
    <p:sldId id="306" r:id="rId13"/>
    <p:sldId id="314" r:id="rId14"/>
    <p:sldId id="307" r:id="rId15"/>
    <p:sldId id="308" r:id="rId16"/>
    <p:sldId id="309" r:id="rId17"/>
    <p:sldId id="329" r:id="rId18"/>
    <p:sldId id="310" r:id="rId19"/>
    <p:sldId id="311" r:id="rId20"/>
    <p:sldId id="319" r:id="rId21"/>
    <p:sldId id="320" r:id="rId22"/>
    <p:sldId id="330" r:id="rId23"/>
    <p:sldId id="312" r:id="rId24"/>
    <p:sldId id="318" r:id="rId25"/>
    <p:sldId id="299" r:id="rId26"/>
    <p:sldId id="331" r:id="rId27"/>
    <p:sldId id="324" r:id="rId28"/>
    <p:sldId id="325" r:id="rId29"/>
    <p:sldId id="332" r:id="rId30"/>
    <p:sldId id="326" r:id="rId31"/>
    <p:sldId id="333" r:id="rId32"/>
    <p:sldId id="327" r:id="rId33"/>
    <p:sldId id="328" r:id="rId34"/>
    <p:sldId id="317" r:id="rId35"/>
    <p:sldId id="269" r:id="rId36"/>
  </p:sldIdLst>
  <p:sldSz cx="9144000" cy="5143500" type="screen16x9"/>
  <p:notesSz cx="6858000" cy="9144000"/>
  <p:embeddedFontLst>
    <p:embeddedFont>
      <p:font typeface="Anton" panose="020B0604020202020204" charset="0"/>
      <p:regular r:id="rId38"/>
    </p:embeddedFont>
    <p:embeddedFont>
      <p:font typeface="Fira Sans Condensed Light" panose="020B0604020202020204" charset="0"/>
      <p:regular r:id="rId39"/>
      <p:bold r:id="rId40"/>
      <p:italic r:id="rId41"/>
      <p:boldItalic r:id="rId42"/>
    </p:embeddedFont>
    <p:embeddedFont>
      <p:font typeface="Agency FB" panose="020B0503020202020204" pitchFamily="34" charset="0"/>
      <p:regular r:id="rId43"/>
      <p:bold r:id="rId44"/>
    </p:embeddedFont>
    <p:embeddedFont>
      <p:font typeface="Rajdhani" panose="020B0604020202020204" charset="0"/>
      <p:regular r:id="rId45"/>
      <p:bold r:id="rId46"/>
    </p:embeddedFont>
    <p:embeddedFont>
      <p:font typeface="Advent Pro Light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B9F50C-749C-4CB0-A40E-0F6643490173}">
  <a:tblStyle styleId="{ABB9F50C-749C-4CB0-A40E-0F6643490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>
      <p:cViewPr varScale="1">
        <p:scale>
          <a:sx n="98" d="100"/>
          <a:sy n="98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566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7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3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22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4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72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78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75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56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2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00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0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56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7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00" y="2915354"/>
            <a:ext cx="726086" cy="590550"/>
          </a:xfrm>
          <a:prstGeom prst="rect">
            <a:avLst/>
          </a:prstGeom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91399" y="1169887"/>
            <a:ext cx="479970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>Future topics predictor based on users tweets 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64400" y="3846663"/>
            <a:ext cx="33849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Realized by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 smtClean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Rahma Akaichi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Abir Bel Haj Youssef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5">
            <a:alphaModFix/>
          </a:blip>
          <a:srcRect l="6664" t="4858" r="6220" b="5495"/>
          <a:stretch/>
        </p:blipFill>
        <p:spPr>
          <a:xfrm>
            <a:off x="4522300" y="497713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446350" y="4591050"/>
            <a:ext cx="314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/>
                </a:solidFill>
              </a:rPr>
              <a:t>Academic Year : 2019/2020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26175" y="525"/>
            <a:ext cx="464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Ministère de l’Enseignement supérieur 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et de la Recherche scientifique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Université de la Manouba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Ecole Nationale des Sciences de l’Informatique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5"/>
            <a:ext cx="882650" cy="11104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075" y="125925"/>
            <a:ext cx="593038" cy="74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 pre-processing 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191440" y="1779886"/>
            <a:ext cx="2074800" cy="116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Keep the most releveant feature for the predicition(in our case Date &amp; tweet)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248419" y="3654041"/>
            <a:ext cx="2074800" cy="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Removing stopwords , hyperlinks , punctuations , non english words,,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324013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33977" y="2984778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383577" y="1908370"/>
            <a:ext cx="2074800" cy="101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et stems from generated tokens and corresponding tag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350197" y="3565057"/>
            <a:ext cx="2074800" cy="10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et most relevant keywords Using TF-IDF and turn them into Sequences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I- Feature Selection 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49" y="3096275"/>
            <a:ext cx="2471397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II- Text Cleaning 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383577" y="1451812"/>
            <a:ext cx="2702456" cy="59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Tokenization &amp; Normalisation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47685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Keyword Extraction &amp; Sequence Generation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89" y="4591041"/>
            <a:ext cx="475529" cy="48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8143" y="1418700"/>
            <a:ext cx="6274051" cy="2306100"/>
          </a:xfrm>
        </p:spPr>
        <p:txBody>
          <a:bodyPr/>
          <a:lstStyle/>
          <a:p>
            <a:r>
              <a:rPr lang="fr-FR" dirty="0" smtClean="0"/>
              <a:t>Date</a:t>
            </a:r>
            <a:br>
              <a:rPr lang="fr-FR" dirty="0" smtClean="0"/>
            </a:br>
            <a:r>
              <a:rPr lang="fr-FR" dirty="0" smtClean="0"/>
              <a:t>Pre-processing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20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Date Preprocessing 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65" y="1569276"/>
            <a:ext cx="5344271" cy="253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9501" y="1418700"/>
            <a:ext cx="6554709" cy="2306100"/>
          </a:xfrm>
        </p:spPr>
        <p:txBody>
          <a:bodyPr/>
          <a:lstStyle/>
          <a:p>
            <a:r>
              <a:rPr lang="fr-FR" dirty="0" smtClean="0"/>
              <a:t>Text </a:t>
            </a:r>
            <a:br>
              <a:rPr lang="fr-FR" dirty="0" smtClean="0"/>
            </a:br>
            <a:r>
              <a:rPr lang="fr-FR" dirty="0" smtClean="0"/>
              <a:t>Pre-processing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0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Getting</a:t>
            </a:r>
            <a:r>
              <a:rPr lang="fr-FR" dirty="0" smtClean="0"/>
              <a:t> </a:t>
            </a:r>
            <a:r>
              <a:rPr lang="fr-FR" dirty="0" err="1" smtClean="0"/>
              <a:t>meaningnful</a:t>
            </a:r>
            <a:r>
              <a:rPr lang="fr-FR" dirty="0" smtClean="0"/>
              <a:t> </a:t>
            </a:r>
            <a:r>
              <a:rPr lang="fr-FR" dirty="0" smtClean="0"/>
              <a:t>words out of the tweet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78" y="1559835"/>
            <a:ext cx="6621843" cy="27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198"/>
            <a:ext cx="4825599" cy="19814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2" y="1770198"/>
            <a:ext cx="4210638" cy="202910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" y="968721"/>
            <a:ext cx="482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tx2"/>
                </a:solidFill>
              </a:rPr>
              <a:t>After Part of Speech Tagging and Lemmatization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142369" y="968720"/>
            <a:ext cx="356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After </a:t>
            </a:r>
            <a:r>
              <a:rPr lang="fr-FR" sz="1800" b="1" dirty="0" smtClean="0">
                <a:solidFill>
                  <a:schemeClr val="tx2"/>
                </a:solidFill>
              </a:rPr>
              <a:t>removing</a:t>
            </a:r>
            <a:r>
              <a:rPr lang="fr-FR" b="1" dirty="0" smtClean="0">
                <a:solidFill>
                  <a:schemeClr val="tx2"/>
                </a:solidFill>
              </a:rPr>
              <a:t> non English Words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CORPUS WORDCLOUD VIZUALIZATION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0" y="1321319"/>
            <a:ext cx="5687219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9501" y="1418700"/>
            <a:ext cx="6554709" cy="2306100"/>
          </a:xfrm>
        </p:spPr>
        <p:txBody>
          <a:bodyPr/>
          <a:lstStyle/>
          <a:p>
            <a:r>
              <a:rPr lang="fr-FR" dirty="0" smtClean="0"/>
              <a:t>Keywords Extraction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96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Keywords Extraction per year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4" y="1010097"/>
            <a:ext cx="5273295" cy="396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Wordcloud for keywords/year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8" y="1302815"/>
            <a:ext cx="542667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00837" y="1576853"/>
            <a:ext cx="2339100" cy="673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 &amp; Problem Setting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6937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Pre-processing 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5838" y="3146782"/>
            <a:ext cx="195687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PIPELINE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211624" y="31467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building &amp; Evaluation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ZoneTexte 1"/>
          <p:cNvSpPr txBox="1"/>
          <p:nvPr/>
        </p:nvSpPr>
        <p:spPr>
          <a:xfrm>
            <a:off x="1511712" y="381000"/>
            <a:ext cx="446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OVERVIEW</a:t>
            </a:r>
            <a:endParaRPr lang="fr-FR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15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980275" y="-93242"/>
            <a:ext cx="2845450" cy="3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912" y="4053500"/>
            <a:ext cx="79255" cy="7132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08607" y="4189529"/>
            <a:ext cx="6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05</a:t>
            </a:r>
            <a:endParaRPr lang="fr-FR" sz="24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48912" y="4053500"/>
            <a:ext cx="202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Conclusion &amp; Perspects</a:t>
            </a:r>
            <a:endParaRPr lang="fr-FR" sz="24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Barplot showing most common word per year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89" y="1385179"/>
            <a:ext cx="7497221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/>
              <a:t>After defining the target Y and one hot encoding it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8" y="1082525"/>
            <a:ext cx="587569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sz="6600" dirty="0" smtClean="0"/>
              <a:t>Dataset Splitting into train and test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39767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Word Embedding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2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81" y="1484768"/>
            <a:ext cx="5842047" cy="27160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865014" y="316871"/>
            <a:ext cx="542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chemeClr val="tx2"/>
                </a:solidFill>
              </a:rPr>
              <a:t>Here is the Sequence Vector Generated :</a:t>
            </a:r>
            <a:endParaRPr lang="fr-F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training and evaluation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75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Model Building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Building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0" y="1245488"/>
            <a:ext cx="7803789" cy="34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of the Network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6" y="1018185"/>
            <a:ext cx="755073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Model training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2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78" y="3033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Problem Setting and Concept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fitting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1" y="1082525"/>
            <a:ext cx="8602275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Model Evaluation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594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Evaluation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" y="2142770"/>
            <a:ext cx="4753638" cy="139084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75" y="1236434"/>
            <a:ext cx="4029637" cy="36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 &amp; perspects 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857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tx2"/>
                </a:solidFill>
              </a:rPr>
              <a:t>WHAT have we done so far ?</a:t>
            </a:r>
            <a:endParaRPr lang="fr-FR" sz="4000" dirty="0">
              <a:solidFill>
                <a:schemeClr val="tx2"/>
              </a:solidFill>
            </a:endParaRPr>
          </a:p>
        </p:txBody>
      </p:sp>
      <p:grpSp>
        <p:nvGrpSpPr>
          <p:cNvPr id="3" name="Google Shape;8441;p53"/>
          <p:cNvGrpSpPr/>
          <p:nvPr/>
        </p:nvGrpSpPr>
        <p:grpSpPr>
          <a:xfrm>
            <a:off x="4264182" y="1484101"/>
            <a:ext cx="3495579" cy="3527971"/>
            <a:chOff x="4967783" y="2151471"/>
            <a:chExt cx="3920692" cy="2702940"/>
          </a:xfrm>
        </p:grpSpPr>
        <p:grpSp>
          <p:nvGrpSpPr>
            <p:cNvPr id="4" name="Google Shape;8442;p53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11" name="Google Shape;8443;p5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Google Shape;8444;p5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Google Shape;8445;p5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Google Shape;8446;p5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Google Shape;8447;p5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Google Shape;8448;p5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Google Shape;8449;p5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" name="Google Shape;8450;p53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6" name="Google Shape;8451;p5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" name="Google Shape;8452;p5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" name="Google Shape;8453;p5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Google Shape;8454;p5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Google Shape;8455;p5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50230"/>
            <a:ext cx="567099" cy="106522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84" y="3266194"/>
            <a:ext cx="1897761" cy="189776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822363" y="1978362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Feature Engineering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71459" y="1119241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Feature Selection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333659" y="2701208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Word Embedding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594207" y="3558321"/>
            <a:ext cx="230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Model Building &amp; Evaluation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188480" y="4277337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Prediction</a:t>
            </a:r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6" name="Google Shape;8762;p53"/>
          <p:cNvGrpSpPr/>
          <p:nvPr/>
        </p:nvGrpSpPr>
        <p:grpSpPr>
          <a:xfrm>
            <a:off x="2763256" y="3397384"/>
            <a:ext cx="962651" cy="810058"/>
            <a:chOff x="844912" y="1681380"/>
            <a:chExt cx="935611" cy="787305"/>
          </a:xfrm>
        </p:grpSpPr>
        <p:grpSp>
          <p:nvGrpSpPr>
            <p:cNvPr id="27" name="Google Shape;8763;p53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54" name="Google Shape;8764;p53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8765;p53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8766;p53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8767;p53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768;p53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8769;p53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" name="Google Shape;8770;p53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42" name="Google Shape;8771;p53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3" name="Google Shape;8772;p53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44" name="Google Shape;8773;p53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47" name="Google Shape;8774;p53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8" name="Google Shape;8775;p53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9" name="Google Shape;8776;p53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0" name="Google Shape;8777;p53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1" name="Google Shape;8778;p53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2" name="Google Shape;8779;p53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3" name="Google Shape;8780;p53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5" name="Google Shape;8781;p53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8782;p53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9" name="Google Shape;8783;p53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30" name="Google Shape;8784;p53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1" name="Google Shape;8785;p53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32" name="Google Shape;8786;p53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35" name="Google Shape;8787;p53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8788;p53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8789;p53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" name="Google Shape;8790;p53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" name="Google Shape;8791;p53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8792;p53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8793;p53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3" name="Google Shape;8794;p53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8795;p53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76" name="Google Shape;9126;p55"/>
          <p:cNvGrpSpPr/>
          <p:nvPr/>
        </p:nvGrpSpPr>
        <p:grpSpPr>
          <a:xfrm>
            <a:off x="7915376" y="1234325"/>
            <a:ext cx="874976" cy="719600"/>
            <a:chOff x="7608988" y="2093194"/>
            <a:chExt cx="817276" cy="672147"/>
          </a:xfrm>
        </p:grpSpPr>
        <p:cxnSp>
          <p:nvCxnSpPr>
            <p:cNvPr id="77" name="Google Shape;9127;p55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9128;p55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9129;p55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9130;p55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9131;p55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9132;p55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" name="Google Shape;9133;p55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84" name="Google Shape;9134;p55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" name="Google Shape;9135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136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137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" name="Google Shape;9138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9139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9140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9" name="Google Shape;9141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5" name="Google Shape;9142;p55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86" name="Google Shape;9143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" name="Google Shape;9144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" name="Google Shape;9145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9146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147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48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149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00" name="Google Shape;10060;p57"/>
          <p:cNvGrpSpPr/>
          <p:nvPr/>
        </p:nvGrpSpPr>
        <p:grpSpPr>
          <a:xfrm>
            <a:off x="3658432" y="4277337"/>
            <a:ext cx="357720" cy="355148"/>
            <a:chOff x="1952836" y="3680964"/>
            <a:chExt cx="357720" cy="355148"/>
          </a:xfrm>
        </p:grpSpPr>
        <p:sp>
          <p:nvSpPr>
            <p:cNvPr id="101" name="Google Shape;10061;p57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062;p57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063;p57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064;p57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065;p57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054;p57"/>
          <p:cNvGrpSpPr/>
          <p:nvPr/>
        </p:nvGrpSpPr>
        <p:grpSpPr>
          <a:xfrm>
            <a:off x="4932750" y="4283445"/>
            <a:ext cx="357720" cy="355148"/>
            <a:chOff x="1408777" y="3680964"/>
            <a:chExt cx="357720" cy="355148"/>
          </a:xfrm>
        </p:grpSpPr>
        <p:sp>
          <p:nvSpPr>
            <p:cNvPr id="107" name="Google Shape;10055;p57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056;p57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057;p57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0058;p57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0059;p57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" name="Google Shape;10541;p58"/>
          <p:cNvGrpSpPr/>
          <p:nvPr/>
        </p:nvGrpSpPr>
        <p:grpSpPr>
          <a:xfrm>
            <a:off x="5416970" y="1010359"/>
            <a:ext cx="285230" cy="355597"/>
            <a:chOff x="8007400" y="2902278"/>
            <a:chExt cx="285230" cy="355597"/>
          </a:xfrm>
        </p:grpSpPr>
        <p:sp>
          <p:nvSpPr>
            <p:cNvPr id="113" name="Google Shape;10542;p58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0543;p58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" name="Google Shape;11043;p59"/>
          <p:cNvGrpSpPr/>
          <p:nvPr/>
        </p:nvGrpSpPr>
        <p:grpSpPr>
          <a:xfrm>
            <a:off x="6371118" y="3525861"/>
            <a:ext cx="569066" cy="684294"/>
            <a:chOff x="7073928" y="2905757"/>
            <a:chExt cx="371395" cy="371809"/>
          </a:xfrm>
        </p:grpSpPr>
        <p:sp>
          <p:nvSpPr>
            <p:cNvPr id="116" name="Google Shape;11044;p59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045;p59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046;p59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685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you attention!</a:t>
            </a:r>
            <a:endParaRPr dirty="0"/>
          </a:p>
        </p:txBody>
      </p:sp>
      <p:pic>
        <p:nvPicPr>
          <p:cNvPr id="3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8661" y="877117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714376" y="0"/>
            <a:ext cx="404812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PROBLEM SETTING</a:t>
            </a:r>
            <a:endParaRPr sz="4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3813" y="15811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At each minute about 350K tweets are generated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From users experessing their thougts  and preferences about different products 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85100" y="62864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42" y="2575459"/>
            <a:ext cx="3365763" cy="2549406"/>
          </a:xfrm>
          <a:prstGeom prst="rect">
            <a:avLst/>
          </a:prstGeom>
        </p:spPr>
      </p:pic>
      <p:grpSp>
        <p:nvGrpSpPr>
          <p:cNvPr id="10" name="Google Shape;777;p40"/>
          <p:cNvGrpSpPr/>
          <p:nvPr/>
        </p:nvGrpSpPr>
        <p:grpSpPr>
          <a:xfrm>
            <a:off x="5076039" y="406406"/>
            <a:ext cx="3820312" cy="2349485"/>
            <a:chOff x="1041903" y="1936461"/>
            <a:chExt cx="3784285" cy="2246679"/>
          </a:xfrm>
        </p:grpSpPr>
        <p:sp>
          <p:nvSpPr>
            <p:cNvPr id="11" name="Google Shape;778;p40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779;p4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813" name="Google Shape;780;p4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781;p4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" name="Google Shape;782;p4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811" name="Google Shape;783;p4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784;p4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785;p4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809" name="Google Shape;786;p4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787;p4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788;p4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807" name="Google Shape;789;p4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790;p4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791;p4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805" name="Google Shape;792;p4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793;p4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794;p4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803" name="Google Shape;795;p4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796;p4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797;p4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801" name="Google Shape;798;p4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799;p4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" name="Google Shape;800;p4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795" name="Google Shape;801;p4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802;p4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803;p4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804;p4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805;p4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6;p4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" name="Google Shape;807;p4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793" name="Google Shape;808;p4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809;p4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810;p4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791" name="Google Shape;811;p4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812;p4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813;p4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789" name="Google Shape;814;p4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815;p4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" name="Google Shape;816;p4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787" name="Google Shape;817;p4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818;p4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819;p4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785" name="Google Shape;820;p4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821;p4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822;p4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783" name="Google Shape;823;p4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824;p4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825;p4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781" name="Google Shape;826;p4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827;p4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828;p4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778" name="Google Shape;829;p4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830;p4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831;p4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" name="Google Shape;832;p4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776" name="Google Shape;833;p4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834;p4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" name="Google Shape;835;p4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774" name="Google Shape;836;p4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837;p4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838;p4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772" name="Google Shape;839;p4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840;p4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" name="Google Shape;841;p4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770" name="Google Shape;842;p4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843;p4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" name="Google Shape;844;p4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766" name="Google Shape;845;p4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846;p4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847;p4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848;p4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" name="Google Shape;849;p4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764" name="Google Shape;850;p4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851;p4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852;p4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762" name="Google Shape;853;p4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854;p4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855;p4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760" name="Google Shape;856;p4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857;p4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858;p4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758" name="Google Shape;859;p4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860;p4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" name="Google Shape;861;p4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756" name="Google Shape;862;p4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863;p4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" name="Google Shape;864;p4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754" name="Google Shape;865;p4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866;p4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9" name="Google Shape;867;p40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868;p4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752" name="Google Shape;869;p4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870;p4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1" name="Google Shape;871;p4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750" name="Google Shape;872;p4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873;p4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" name="Google Shape;874;p4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744" name="Google Shape;875;p4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5" name="Google Shape;876;p4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6" name="Google Shape;877;p4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7" name="Google Shape;878;p4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879;p4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880;p4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" name="Google Shape;881;p4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742" name="Google Shape;882;p4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3" name="Google Shape;883;p4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" name="Google Shape;884;p4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740" name="Google Shape;885;p4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886;p4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5" name="Google Shape;887;p4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738" name="Google Shape;888;p4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" name="Google Shape;889;p4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6" name="Google Shape;890;p4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736" name="Google Shape;891;p4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7" name="Google Shape;892;p4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7" name="Google Shape;893;p4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734" name="Google Shape;894;p4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5" name="Google Shape;895;p4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8" name="Google Shape;896;p4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732" name="Google Shape;897;p4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3" name="Google Shape;898;p4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9" name="Google Shape;899;p4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730" name="Google Shape;900;p4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1" name="Google Shape;901;p4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902;p4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728" name="Google Shape;903;p4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904;p4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905;p4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726" name="Google Shape;906;p4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7" name="Google Shape;907;p4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" name="Google Shape;908;p4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709" name="Google Shape;909;p4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910;p4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911;p4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912;p4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913;p4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914;p4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915;p4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916;p4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917;p4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918;p4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919;p4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920;p4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921;p4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922;p4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3" name="Google Shape;923;p4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4" name="Google Shape;924;p4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925;p4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926;p4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707" name="Google Shape;927;p4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928;p4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929;p4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705" name="Google Shape;930;p4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931;p4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932;p4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703" name="Google Shape;933;p4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934;p4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" name="Google Shape;935;p4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701" name="Google Shape;936;p4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937;p4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7" name="Google Shape;938;p4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699" name="Google Shape;939;p4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940;p4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8" name="Google Shape;941;p4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697" name="Google Shape;942;p4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943;p4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944;p4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695" name="Google Shape;945;p4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946;p4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947;p4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693" name="Google Shape;948;p4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949;p4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" name="Google Shape;950;p4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691" name="Google Shape;951;p4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952;p4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953;p4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689" name="Google Shape;954;p4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955;p4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" name="Google Shape;956;p4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687" name="Google Shape;957;p4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958;p4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" name="Google Shape;959;p4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685" name="Google Shape;960;p4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961;p4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5" name="Google Shape;962;p4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683" name="Google Shape;963;p4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964;p4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6" name="Google Shape;965;p40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" name="Google Shape;966;p4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582" name="Google Shape;967;p4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3" name="Google Shape;968;p4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4" name="Google Shape;969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85" name="Google Shape;970;p4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6" name="Google Shape;971;p4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587" name="Google Shape;972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88" name="Google Shape;973;p4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974;p4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975;p4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1" name="Google Shape;976;p4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2" name="Google Shape;977;p4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3" name="Google Shape;978;p4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4" name="Google Shape;979;p4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980;p4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596" name="Google Shape;98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97" name="Google Shape;982;p4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8" name="Google Shape;983;p4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9" name="Google Shape;984;p4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0" name="Google Shape;985;p4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1" name="Google Shape;986;p4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2" name="Google Shape;987;p4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3" name="Google Shape;988;p4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4" name="Google Shape;989;p4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5" name="Google Shape;990;p4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6" name="Google Shape;991;p4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7" name="Google Shape;992;p4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8" name="Google Shape;993;p4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9" name="Google Shape;994;p4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10" name="Google Shape;995;p4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611" name="Google Shape;996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12" name="Google Shape;997;p4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3" name="Google Shape;998;p4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4" name="Google Shape;999;p4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5" name="Google Shape;1000;p4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6" name="Google Shape;1001;p4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7" name="Google Shape;1002;p4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8" name="Google Shape;1003;p4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9" name="Google Shape;1004;p4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0" name="Google Shape;1005;p4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1" name="Google Shape;1006;p4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2" name="Google Shape;1007;p4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3" name="Google Shape;1008;p4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4" name="Google Shape;1009;p4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5" name="Google Shape;1010;p4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6" name="Google Shape;1011;p4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7" name="Google Shape;1012;p4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8" name="Google Shape;1013;p4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9" name="Google Shape;1014;p4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0" name="Google Shape;1015;p4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1" name="Google Shape;1016;p4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2" name="Google Shape;1017;p4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3" name="Google Shape;1018;p4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4" name="Google Shape;1019;p4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5" name="Google Shape;1020;p4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grpSp>
                    <p:nvGrpSpPr>
                      <p:cNvPr id="636" name="Google Shape;1021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38" name="Google Shape;1022;p4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rgbClr val="F3F3F3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p:txBody>
                    </p:sp>
                    <p:grpSp>
                      <p:nvGrpSpPr>
                        <p:cNvPr id="639" name="Google Shape;1023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40" name="Google Shape;1024;p4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1" name="Google Shape;1025;p4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2" name="Google Shape;1026;p4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3" name="Google Shape;1027;p4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4" name="Google Shape;1028;p4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5" name="Google Shape;1029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6" name="Google Shape;1030;p4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grpSp>
                        <p:nvGrpSpPr>
                          <p:cNvPr id="647" name="Google Shape;1031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51" name="Google Shape;1032;p4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2" name="Google Shape;1033;p4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3" name="Google Shape;1034;p4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4" name="Google Shape;1035;p4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5" name="Google Shape;1036;p4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6" name="Google Shape;1037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7" name="Google Shape;1038;p4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8" name="Google Shape;1039;p4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9" name="Google Shape;1040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0" name="Google Shape;1041;p4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1" name="Google Shape;1042;p4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2" name="Google Shape;1043;p4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3" name="Google Shape;1044;p4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grpSp>
                          <p:nvGrpSpPr>
                            <p:cNvPr id="664" name="Google Shape;1045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65" name="Google Shape;1046;p4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6" name="Google Shape;1047;p4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7" name="Google Shape;1048;p4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8" name="Google Shape;1049;p4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9" name="Google Shape;1050;p4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0" name="Google Shape;1051;p4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1" name="Google Shape;1052;p4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grpSp>
                            <p:nvGrpSpPr>
                              <p:cNvPr id="672" name="Google Shape;1053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73" name="Google Shape;1054;p4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4" name="Google Shape;1055;p4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5" name="Google Shape;1056;p4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6" name="Google Shape;1057;p4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7" name="Google Shape;1058;p4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grpSp>
                              <p:nvGrpSpPr>
                                <p:cNvPr id="678" name="Google Shape;1059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79" name="Google Shape;1060;p4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0" name="Google Shape;1061;p4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1" name="Google Shape;1062;p4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2" name="Google Shape;1063;p4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648" name="Google Shape;1064;p4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9" name="Google Shape;1065;p4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50" name="Google Shape;1066;p4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</p:grpSp>
                  </p:grpSp>
                  <p:sp>
                    <p:nvSpPr>
                      <p:cNvPr id="637" name="Google Shape;1067;p4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68" name="Google Shape;1068;p4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580" name="Google Shape;1069;p4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1070;p4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9" name="Google Shape;1071;p4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578" name="Google Shape;1072;p4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1073;p4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1074;p4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576" name="Google Shape;1075;p4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7" name="Google Shape;1076;p4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1077;p4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574" name="Google Shape;1078;p4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1079;p4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" name="Google Shape;1080;p4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572" name="Google Shape;1081;p4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3" name="Google Shape;1082;p4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3" name="Google Shape;1083;p4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570" name="Google Shape;1084;p4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1" name="Google Shape;1085;p4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4" name="Google Shape;1086;p4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568" name="Google Shape;1087;p4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1088;p4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1089;p4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566" name="Google Shape;1090;p4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1091;p4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1092;p4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564" name="Google Shape;1093;p4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1094;p4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7" name="Google Shape;1095;p4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562" name="Google Shape;1096;p4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3" name="Google Shape;1097;p4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" name="Google Shape;1098;p4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560" name="Google Shape;1099;p4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1100;p4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" name="Google Shape;1101;p4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558" name="Google Shape;1102;p4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1103;p4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" name="Google Shape;1104;p4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556" name="Google Shape;1105;p4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1106;p4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" name="Google Shape;1107;p4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554" name="Google Shape;1108;p4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5" name="Google Shape;1109;p4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2" name="Google Shape;1110;p4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552" name="Google Shape;1111;p4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3" name="Google Shape;1112;p4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1113;p4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550" name="Google Shape;1114;p4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1" name="Google Shape;1115;p4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1116;p4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548" name="Google Shape;1117;p4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9" name="Google Shape;1118;p4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1119;p4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546" name="Google Shape;1120;p4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7" name="Google Shape;1121;p4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6" name="Google Shape;1122;p4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544" name="Google Shape;1123;p4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5" name="Google Shape;1124;p4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7" name="Google Shape;1125;p4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542" name="Google Shape;1126;p4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3" name="Google Shape;1127;p4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oogle Shape;1128;p4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540" name="Google Shape;1129;p4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1" name="Google Shape;1130;p4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1131;p4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538" name="Google Shape;1132;p4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9" name="Google Shape;1133;p4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0" name="Google Shape;1134;p4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536" name="Google Shape;1135;p4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7" name="Google Shape;1136;p4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" name="Google Shape;1137;p4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534" name="Google Shape;1138;p4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5" name="Google Shape;1139;p4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oogle Shape;1140;p4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532" name="Google Shape;1141;p4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3" name="Google Shape;1142;p4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" name="Google Shape;1143;p4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530" name="Google Shape;1144;p4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1" name="Google Shape;1145;p4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4" name="Google Shape;1146;p4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528" name="Google Shape;1147;p4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9" name="Google Shape;1148;p4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1149;p4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526" name="Google Shape;1150;p4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7" name="Google Shape;1151;p4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1152;p4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524" name="Google Shape;1153;p4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5" name="Google Shape;1154;p4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7" name="Google Shape;1155;p4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522" name="Google Shape;1156;p4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3" name="Google Shape;1157;p4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8" name="Google Shape;1158;p4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520" name="Google Shape;1159;p4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" name="Google Shape;1160;p4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" name="Google Shape;1161;p4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518" name="Google Shape;1162;p4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" name="Google Shape;1163;p4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oogle Shape;1164;p4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516" name="Google Shape;1165;p4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" name="Google Shape;1166;p4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1" name="Google Shape;1167;p4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514" name="Google Shape;1168;p4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5" name="Google Shape;1169;p4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2" name="Google Shape;1170;p4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512" name="Google Shape;1171;p4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3" name="Google Shape;1172;p4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3" name="Google Shape;1173;p4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510" name="Google Shape;1174;p4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1175;p4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4" name="Google Shape;1176;p4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508" name="Google Shape;1177;p4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9" name="Google Shape;1178;p4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5" name="Google Shape;1179;p4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506" name="Google Shape;1180;p4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7" name="Google Shape;1181;p4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" name="Google Shape;1182;p4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504" name="Google Shape;1183;p4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1184;p4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" name="Google Shape;1185;p4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502" name="Google Shape;1186;p4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3" name="Google Shape;1187;p4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8" name="Google Shape;1188;p4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500" name="Google Shape;1189;p4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1" name="Google Shape;1190;p4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" name="Google Shape;1191;p4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498" name="Google Shape;1192;p4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9" name="Google Shape;1193;p4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0" name="Google Shape;1194;p4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496" name="Google Shape;1195;p4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7" name="Google Shape;1196;p4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1" name="Google Shape;1197;p4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494" name="Google Shape;1198;p4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5" name="Google Shape;1199;p4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" name="Google Shape;1200;p4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492" name="Google Shape;1201;p4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3" name="Google Shape;1202;p4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" name="Google Shape;1203;p4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490" name="Google Shape;1204;p4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1" name="Google Shape;1205;p4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4" name="Google Shape;1206;p4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488" name="Google Shape;1207;p4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9" name="Google Shape;1208;p4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5" name="Google Shape;1209;p4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486" name="Google Shape;1210;p4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7" name="Google Shape;1211;p4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6" name="Google Shape;1212;p4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484" name="Google Shape;1213;p4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5" name="Google Shape;1214;p4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" name="Google Shape;1215;p4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482" name="Google Shape;1216;p4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3" name="Google Shape;1217;p4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1218;p4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480" name="Google Shape;1219;p4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1" name="Google Shape;1220;p4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9" name="Google Shape;1221;p4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478" name="Google Shape;1222;p4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9" name="Google Shape;1223;p4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0" name="Google Shape;1224;p4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476" name="Google Shape;1225;p4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7" name="Google Shape;1226;p4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" name="Google Shape;1227;p4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474" name="Google Shape;1228;p4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5" name="Google Shape;1229;p4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2" name="Google Shape;1230;p4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472" name="Google Shape;1231;p4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3" name="Google Shape;1232;p4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" name="Google Shape;1233;p4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470" name="Google Shape;1234;p4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1235;p4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4" name="Google Shape;1236;p4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468" name="Google Shape;1237;p4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9" name="Google Shape;1238;p4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5" name="Google Shape;1239;p4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466" name="Google Shape;1240;p4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7" name="Google Shape;1241;p4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6" name="Google Shape;1242;p4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464" name="Google Shape;1243;p4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1244;p4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7" name="Google Shape;1245;p4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462" name="Google Shape;1246;p4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3" name="Google Shape;1247;p4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8" name="Google Shape;1248;p4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460" name="Google Shape;1249;p4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1" name="Google Shape;1250;p4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9" name="Google Shape;1251;p4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458" name="Google Shape;1252;p4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1253;p4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0" name="Google Shape;1254;p40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55;p40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2" name="Google Shape;1256;p4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456" name="Google Shape;1257;p4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7" name="Google Shape;1258;p4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3" name="Google Shape;1259;p4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454" name="Google Shape;1260;p4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5" name="Google Shape;1261;p4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4" name="Google Shape;1262;p40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63;p40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" name="Google Shape;1264;p4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452" name="Google Shape;1265;p4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1266;p4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0" name="Google Shape;1267;p4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450" name="Google Shape;1268;p4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1" name="Google Shape;1269;p4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1" name="Google Shape;1270;p4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448" name="Google Shape;1271;p4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1272;p4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2" name="Google Shape;1273;p4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446" name="Google Shape;1274;p4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7" name="Google Shape;1275;p4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3" name="Google Shape;1276;p4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444" name="Google Shape;1277;p4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5" name="Google Shape;1278;p4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" name="Google Shape;1279;p4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442" name="Google Shape;1280;p4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3" name="Google Shape;1281;p4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" name="Google Shape;1282;p4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440" name="Google Shape;1283;p4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1" name="Google Shape;1284;p4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6" name="Google Shape;1285;p4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438" name="Google Shape;1286;p4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9" name="Google Shape;1287;p4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7" name="Google Shape;1288;p4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436" name="Google Shape;1289;p4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7" name="Google Shape;1290;p4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8" name="Google Shape;1291;p4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434" name="Google Shape;1292;p4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5" name="Google Shape;1293;p4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9" name="Google Shape;1294;p4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432" name="Google Shape;1295;p4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1296;p4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297;p4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430" name="Google Shape;1298;p4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1" name="Google Shape;1299;p4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1" name="Google Shape;1300;p40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301;p40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3" name="Google Shape;1302;p4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428" name="Google Shape;1303;p4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9" name="Google Shape;1304;p4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" name="Google Shape;1305;p4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426" name="Google Shape;1306;p4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1307;p4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" name="Google Shape;1308;p4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424" name="Google Shape;1309;p4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5" name="Google Shape;1310;p4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" name="Google Shape;1311;p4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422" name="Google Shape;1312;p4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1313;p4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7" name="Google Shape;1314;p4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420" name="Google Shape;1315;p4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1316;p4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8" name="Google Shape;1317;p4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418" name="Google Shape;1318;p4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1319;p4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9" name="Google Shape;1320;p4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416" name="Google Shape;1321;p4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1322;p4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0" name="Google Shape;1323;p4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414" name="Google Shape;1324;p4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1325;p4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1" name="Google Shape;1326;p4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412" name="Google Shape;1327;p4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3" name="Google Shape;1328;p4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2" name="Google Shape;1329;p4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410" name="Google Shape;1330;p4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1" name="Google Shape;1331;p4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" name="Google Shape;1332;p4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408" name="Google Shape;1333;p4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1334;p4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4" name="Google Shape;1335;p4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406" name="Google Shape;1336;p4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" name="Google Shape;1337;p4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" name="Google Shape;1338;p4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404" name="Google Shape;1339;p4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" name="Google Shape;1340;p4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6" name="Google Shape;1341;p4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402" name="Google Shape;1342;p4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" name="Google Shape;1343;p4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7" name="Google Shape;1344;p4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400" name="Google Shape;1345;p4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1" name="Google Shape;1346;p4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8" name="Google Shape;1347;p4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398" name="Google Shape;1348;p4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" name="Google Shape;1349;p4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350;p4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396" name="Google Shape;1351;p4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1352;p4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0" name="Google Shape;1353;p4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394" name="Google Shape;1354;p4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5" name="Google Shape;1355;p4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1" name="Google Shape;1356;p4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392" name="Google Shape;1357;p4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1358;p4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2" name="Google Shape;1359;p4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390" name="Google Shape;1360;p4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1361;p4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3" name="Google Shape;1362;p4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388" name="Google Shape;1363;p4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1364;p4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" name="Google Shape;1365;p4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386" name="Google Shape;1366;p4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1367;p4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" name="Google Shape;1368;p4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384" name="Google Shape;1369;p4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1370;p4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" name="Google Shape;1371;p4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382" name="Google Shape;1372;p4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1373;p4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" name="Google Shape;1374;p40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375;p40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9" name="Google Shape;1376;p4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380" name="Google Shape;1377;p4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1378;p4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" name="Google Shape;1379;p4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378" name="Google Shape;1380;p4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1381;p4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1" name="Google Shape;1382;p4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376" name="Google Shape;1383;p4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1384;p4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2" name="Google Shape;1385;p4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320" name="Google Shape;1386;p4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" name="Google Shape;1387;p4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" name="Google Shape;1388;p4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3" name="Google Shape;1389;p4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4" name="Google Shape;1390;p4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5" name="Google Shape;1391;p4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6" name="Google Shape;1392;p4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1393;p4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1394;p4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9" name="Google Shape;1395;p4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0" name="Google Shape;1396;p4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1397;p4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1398;p4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3" name="Google Shape;1399;p4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1400;p4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1401;p4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6" name="Google Shape;1402;p4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1403;p4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1404;p4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1405;p4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1406;p4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1" name="Google Shape;1407;p4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1408;p4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3" name="Google Shape;1409;p4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1410;p4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1411;p4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6" name="Google Shape;1412;p4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1413;p4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1414;p4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9" name="Google Shape;1415;p4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0" name="Google Shape;1416;p4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1" name="Google Shape;1417;p4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2" name="Google Shape;1418;p4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3" name="Google Shape;1419;p4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1420;p4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1421;p4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1422;p4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1423;p4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8" name="Google Shape;1424;p4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9" name="Google Shape;1425;p4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1426;p4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1" name="Google Shape;1427;p4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2" name="Google Shape;1428;p4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1429;p4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1430;p4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1431;p4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1432;p4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" name="Google Shape;1433;p4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" name="Google Shape;1434;p4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1435;p4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1436;p4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1437;p4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1438;p4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1439;p4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1440;p4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1441;p4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3" name="Google Shape;1442;p4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318" name="Google Shape;1443;p4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9" name="Google Shape;1444;p4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4" name="Google Shape;1445;p4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316" name="Google Shape;1446;p4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7" name="Google Shape;1447;p4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5" name="Google Shape;1448;p4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314" name="Google Shape;1449;p4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1450;p4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6" name="Google Shape;1451;p4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312" name="Google Shape;1452;p4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1453;p4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7" name="Google Shape;1454;p4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310" name="Google Shape;1455;p4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1456;p4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8" name="Google Shape;1457;p4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308" name="Google Shape;1458;p4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9" name="Google Shape;1459;p4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9" name="Google Shape;1460;p4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306" name="Google Shape;1461;p4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1462;p4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0" name="Google Shape;1463;p4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304" name="Google Shape;1464;p4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1465;p4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1" name="Google Shape;1466;p4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302" name="Google Shape;1467;p4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1468;p4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2" name="Google Shape;1469;p4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300" name="Google Shape;1470;p4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1471;p4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3" name="Google Shape;1472;p4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298" name="Google Shape;1473;p4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1474;p4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94" name="Google Shape;1475;p40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476;p40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6" name="Google Shape;1477;p4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296" name="Google Shape;1478;p4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1479;p4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7" name="Google Shape;1480;p4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294" name="Google Shape;1481;p4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1482;p4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1483;p4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292" name="Google Shape;1484;p4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1485;p4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9" name="Google Shape;1486;p4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290" name="Google Shape;1487;p4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1488;p4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0" name="Google Shape;1489;p4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288" name="Google Shape;1490;p4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1491;p4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1" name="Google Shape;1492;p4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286" name="Google Shape;1493;p4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1494;p4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2" name="Google Shape;1495;p4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284" name="Google Shape;1496;p4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1497;p4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3" name="Google Shape;1498;p4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282" name="Google Shape;1499;p4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1500;p4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4" name="Google Shape;1501;p4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280" name="Google Shape;1502;p4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1503;p4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5" name="Google Shape;1504;p4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278" name="Google Shape;1505;p4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1506;p4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6" name="Google Shape;1507;p4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276" name="Google Shape;1508;p4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1509;p4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7" name="Google Shape;1510;p4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274" name="Google Shape;1511;p4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1512;p4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8" name="Google Shape;1513;p4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272" name="Google Shape;1514;p4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1515;p4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9" name="Google Shape;1516;p4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270" name="Google Shape;1517;p4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1518;p4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0" name="Google Shape;1519;p4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268" name="Google Shape;1520;p4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521;p4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1" name="Google Shape;1522;p4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266" name="Google Shape;1523;p4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1524;p4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2" name="Google Shape;1525;p4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264" name="Google Shape;1526;p4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1527;p4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3" name="Google Shape;1528;p4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262" name="Google Shape;1529;p4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1530;p4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4" name="Google Shape;1531;p4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260" name="Google Shape;1532;p4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1533;p4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5" name="Google Shape;1534;p4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258" name="Google Shape;1535;p4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1536;p4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6" name="Google Shape;1537;p4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256" name="Google Shape;1538;p4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1539;p4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7" name="Google Shape;1540;p4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254" name="Google Shape;1541;p4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1542;p4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8" name="Google Shape;1543;p4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252" name="Google Shape;1544;p4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1545;p4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9" name="Google Shape;1546;p4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250" name="Google Shape;1547;p4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1548;p4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0" name="Google Shape;1549;p4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248" name="Google Shape;1550;p4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1551;p4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1" name="Google Shape;1552;p4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246" name="Google Shape;1553;p4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1554;p4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2" name="Google Shape;1555;p4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244" name="Google Shape;1556;p4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1557;p4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3" name="Google Shape;1558;p4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242" name="Google Shape;1559;p4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1560;p4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4" name="Google Shape;1561;p4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240" name="Google Shape;1562;p4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563;p4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5" name="Google Shape;1564;p4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238" name="Google Shape;1565;p4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566;p4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6" name="Google Shape;1567;p4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236" name="Google Shape;1568;p4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569;p4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7" name="Google Shape;1570;p4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234" name="Google Shape;1571;p4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572;p4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1573;p4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232" name="Google Shape;1574;p4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575;p4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" name="Google Shape;1576;p4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230" name="Google Shape;1577;p4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578;p4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8529049" y="4533900"/>
            <a:ext cx="350921" cy="3429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09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58802" y="1434600"/>
            <a:ext cx="247089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866900" y="6286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This projects</a:t>
            </a:r>
            <a:r>
              <a:rPr lang="fr-FR" sz="2800" dirty="0"/>
              <a:t> </a:t>
            </a:r>
            <a:r>
              <a:rPr lang="fr-FR" sz="2800" dirty="0" smtClean="0"/>
              <a:t>aims  at</a:t>
            </a:r>
            <a:r>
              <a:rPr lang="fr-FR" sz="2800" dirty="0"/>
              <a:t> </a:t>
            </a:r>
            <a:r>
              <a:rPr lang="fr-FR" sz="2800" dirty="0" err="1" smtClean="0"/>
              <a:t>generating</a:t>
            </a:r>
            <a:r>
              <a:rPr lang="fr-FR" sz="2800" dirty="0" smtClean="0"/>
              <a:t>  </a:t>
            </a:r>
            <a:r>
              <a:rPr lang="fr-FR" sz="2800" dirty="0" smtClean="0"/>
              <a:t>a </a:t>
            </a:r>
            <a:r>
              <a:rPr lang="fr-FR" sz="2800" dirty="0" smtClean="0"/>
              <a:t>model able to predict User’s future preferences based on their tweets,</a:t>
            </a: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5" y="1425075"/>
            <a:ext cx="1804572" cy="33896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7" y="1139325"/>
            <a:ext cx="726086" cy="5905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170" y="4570884"/>
            <a:ext cx="475529" cy="48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400" y="4938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PROJECT’S PIPELINE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62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Pipeline</a:t>
            </a:r>
            <a:endParaRPr dirty="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r-FR" sz="1800" b="1" dirty="0">
                <a:latin typeface="Rajdhani"/>
                <a:ea typeface="Rajdhani"/>
                <a:cs typeface="Rajdhani"/>
                <a:sym typeface="Rajdhani"/>
              </a:rPr>
              <a:t>Data Preprocessing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r-FR" sz="1800" b="1" dirty="0">
                <a:latin typeface="Rajdhani"/>
                <a:ea typeface="Rajdhani"/>
                <a:cs typeface="Rajdhani"/>
                <a:sym typeface="Rajdhani"/>
              </a:rPr>
              <a:t>Model Buidling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Data Gathering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14458" y="3332043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Evaluation and prediction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629025" y="3401014"/>
            <a:ext cx="2057399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Word Embedding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5967761" y="2831827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00" y="2786785"/>
            <a:ext cx="353599" cy="3535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1" y="2804961"/>
            <a:ext cx="384081" cy="3475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60" y="4585314"/>
            <a:ext cx="475529" cy="48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700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440403" y="9337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Pre-processing 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" dirty="0"/>
              <a:t>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469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05" y="2188567"/>
            <a:ext cx="5353509" cy="22958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78935" y="1285225"/>
            <a:ext cx="458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/>
                </a:solidFill>
              </a:rPr>
              <a:t>Initial Data: 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9" y="1641655"/>
            <a:ext cx="1804572" cy="3389670"/>
          </a:xfrm>
          <a:prstGeom prst="rect">
            <a:avLst/>
          </a:prstGeom>
        </p:spPr>
      </p:pic>
      <p:sp>
        <p:nvSpPr>
          <p:cNvPr id="15" name="Pensées 14"/>
          <p:cNvSpPr/>
          <p:nvPr/>
        </p:nvSpPr>
        <p:spPr>
          <a:xfrm>
            <a:off x="485776" y="0"/>
            <a:ext cx="3419286" cy="18609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-Irrevelant Data(id)</a:t>
            </a: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-unstructured Data(created_at)</a:t>
            </a: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-lots of noise(punctuations , hyperlinks)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7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301</Words>
  <Application>Microsoft Office PowerPoint</Application>
  <PresentationFormat>Affichage à l'écran (16:9)</PresentationFormat>
  <Paragraphs>82</Paragraphs>
  <Slides>35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Anton</vt:lpstr>
      <vt:lpstr>Fira Sans Condensed Light</vt:lpstr>
      <vt:lpstr>Wingdings</vt:lpstr>
      <vt:lpstr>Agency FB</vt:lpstr>
      <vt:lpstr>Rajdhani</vt:lpstr>
      <vt:lpstr>Arial</vt:lpstr>
      <vt:lpstr>Advent Pro Light</vt:lpstr>
      <vt:lpstr>Ai Tech Agency by Slidesgo</vt:lpstr>
      <vt:lpstr>Future topics predictor based on users tweets </vt:lpstr>
      <vt:lpstr>CONCEPT &amp; Problem Setting</vt:lpstr>
      <vt:lpstr>Problem Setting and Concept</vt:lpstr>
      <vt:lpstr>PROBLEM SETTING</vt:lpstr>
      <vt:lpstr>CONCEPT</vt:lpstr>
      <vt:lpstr>PROJECT’S PIPELINE</vt:lpstr>
      <vt:lpstr>Pipeline</vt:lpstr>
      <vt:lpstr>Pre-processing  </vt:lpstr>
      <vt:lpstr>Présentation PowerPoint</vt:lpstr>
      <vt:lpstr>Text pre-processing </vt:lpstr>
      <vt:lpstr>Date Pre-processing</vt:lpstr>
      <vt:lpstr>Date Preprocessing </vt:lpstr>
      <vt:lpstr>Text  Pre-processing</vt:lpstr>
      <vt:lpstr>Getting meaningnful words out of the tweet</vt:lpstr>
      <vt:lpstr>Présentation PowerPoint</vt:lpstr>
      <vt:lpstr>CORPUS WORDCLOUD VIZUALIZATION</vt:lpstr>
      <vt:lpstr>Keywords Extraction</vt:lpstr>
      <vt:lpstr>Keywords Extraction per year</vt:lpstr>
      <vt:lpstr>Wordcloud for keywords/year</vt:lpstr>
      <vt:lpstr>Barplot showing most common word per year</vt:lpstr>
      <vt:lpstr>After defining the target Y and one hot encoding it</vt:lpstr>
      <vt:lpstr>Dataset Splitting into train and test</vt:lpstr>
      <vt:lpstr>Word Embedding </vt:lpstr>
      <vt:lpstr>Présentation PowerPoint</vt:lpstr>
      <vt:lpstr>Model training and evaluation</vt:lpstr>
      <vt:lpstr>Model Building </vt:lpstr>
      <vt:lpstr>Model Building </vt:lpstr>
      <vt:lpstr>Architecture of the Network</vt:lpstr>
      <vt:lpstr>Model training  </vt:lpstr>
      <vt:lpstr>Model fitting</vt:lpstr>
      <vt:lpstr>Model Evaluation  </vt:lpstr>
      <vt:lpstr>Model Evaluation</vt:lpstr>
      <vt:lpstr>Conclusion &amp; perspects  </vt:lpstr>
      <vt:lpstr>WHAT have we done so far ?</vt:lpstr>
      <vt:lpstr>Thanks for you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based on users tweets</dc:title>
  <dc:creator>Rahma Akaichi</dc:creator>
  <cp:lastModifiedBy>Bel haj youssef Abir</cp:lastModifiedBy>
  <cp:revision>33</cp:revision>
  <dcterms:modified xsi:type="dcterms:W3CDTF">2020-01-06T11:45:27Z</dcterms:modified>
</cp:coreProperties>
</file>